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0" r:id="rId3"/>
    <p:sldId id="288" r:id="rId4"/>
    <p:sldId id="289" r:id="rId5"/>
    <p:sldId id="291" r:id="rId6"/>
    <p:sldId id="296" r:id="rId7"/>
    <p:sldId id="272" r:id="rId8"/>
    <p:sldId id="286" r:id="rId9"/>
    <p:sldId id="299" r:id="rId10"/>
    <p:sldId id="269" r:id="rId11"/>
    <p:sldId id="297" r:id="rId12"/>
    <p:sldId id="300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EA4B04"/>
    <a:srgbClr val="9900CC"/>
    <a:srgbClr val="FF9900"/>
    <a:srgbClr val="D99B01"/>
    <a:srgbClr val="FF66CC"/>
    <a:srgbClr val="FF67AC"/>
    <a:srgbClr val="FFDC47"/>
    <a:srgbClr val="5EEC3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B6E48-C8F7-446C-93F9-E67B01C1339D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D6507-040F-4793-869F-58F942F20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0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https://www.youtube.com/watch?v=QPs6Vkt8C5I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6507-040F-4793-869F-58F942F209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318" y="3335275"/>
            <a:ext cx="8093364" cy="77300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317" y="4098800"/>
            <a:ext cx="8093366" cy="610821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1"/>
            <a:ext cx="8246070" cy="3359504"/>
          </a:xfrm>
        </p:spPr>
        <p:txBody>
          <a:bodyPr/>
          <a:lstStyle>
            <a:lvl1pPr algn="ctr">
              <a:defRPr sz="2800">
                <a:solidFill>
                  <a:srgbClr val="002060"/>
                </a:solidFill>
              </a:defRPr>
            </a:lvl1pPr>
            <a:lvl2pPr algn="ctr">
              <a:defRPr>
                <a:solidFill>
                  <a:srgbClr val="002060"/>
                </a:solidFill>
              </a:defRPr>
            </a:lvl2pPr>
            <a:lvl3pPr algn="ctr">
              <a:defRPr>
                <a:solidFill>
                  <a:srgbClr val="002060"/>
                </a:solidFill>
              </a:defRPr>
            </a:lvl3pPr>
            <a:lvl4pPr algn="ctr">
              <a:defRPr>
                <a:solidFill>
                  <a:srgbClr val="002060"/>
                </a:solidFill>
              </a:defRPr>
            </a:lvl4pPr>
            <a:lvl5pPr algn="ctr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835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835" y="1198559"/>
            <a:ext cx="6260905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computernotes.com/compiler-design/phases-of-compiler#Error_Handling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8720" y="1002813"/>
            <a:ext cx="5249965" cy="1790939"/>
          </a:xfrm>
        </p:spPr>
        <p:txBody>
          <a:bodyPr anchor="ctr">
            <a:normAutofit fontScale="90000"/>
          </a:bodyPr>
          <a:lstStyle/>
          <a:p>
            <a:r>
              <a:rPr lang="en-US" sz="3900" b="1" dirty="0">
                <a:solidFill>
                  <a:schemeClr val="tx2"/>
                </a:solidFill>
              </a:rPr>
              <a:t>Program Compilation Symbol Table and Error Handing</a:t>
            </a:r>
            <a:endParaRPr lang="en-US" sz="39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32502"/>
            <a:ext cx="3872284" cy="199310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3109732"/>
            <a:ext cx="2356800" cy="2037604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700" y="2988"/>
            <a:ext cx="7032474" cy="51435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0" y="2988"/>
            <a:ext cx="7329573" cy="51435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3116"/>
            <a:ext cx="1886210" cy="1630749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264295" y="3512749"/>
            <a:ext cx="1886211" cy="1630750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">
            <a:extLst>
              <a:ext uri="{FF2B5EF4-FFF2-40B4-BE49-F238E27FC236}">
                <a16:creationId xmlns:a16="http://schemas.microsoft.com/office/drawing/2014/main" id="{DC090580-84D0-41F5-9F32-4727FA7C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15" y="80440"/>
            <a:ext cx="8630341" cy="126095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question, you are shown pseudocode in place of a real high-level language. A compiler uses a keyword table and a symbol table. </a:t>
            </a:r>
            <a:br>
              <a:rPr lang="en-US" sz="1400" b="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 of the keyword table is shown below.</a:t>
            </a:r>
            <a:br>
              <a:rPr lang="en-US" sz="1400" b="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• Tokens for keywords are shown in hexadecimal.</a:t>
            </a:r>
            <a:br>
              <a:rPr lang="en-US" sz="1400" b="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b="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 All the keyword tokens are in the range 00 to 5F.   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E55218-9C5C-46D7-92B6-6B1F85EA7815}"/>
              </a:ext>
            </a:extLst>
          </p:cNvPr>
          <p:cNvPicPr/>
          <p:nvPr/>
        </p:nvPicPr>
        <p:blipFill rotWithShape="1">
          <a:blip r:embed="rId2"/>
          <a:srcRect l="7018" r="9538"/>
          <a:stretch/>
        </p:blipFill>
        <p:spPr>
          <a:xfrm>
            <a:off x="299218" y="2002887"/>
            <a:ext cx="1812142" cy="298010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B8CB54A-3118-4059-8B2E-D5722B0D429B}"/>
              </a:ext>
            </a:extLst>
          </p:cNvPr>
          <p:cNvSpPr txBox="1"/>
          <p:nvPr/>
        </p:nvSpPr>
        <p:spPr>
          <a:xfrm>
            <a:off x="2845878" y="1344382"/>
            <a:ext cx="6108200" cy="576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Entries in the symbol table are allocated tokens. These values start from 60 (hexadecimal).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Study the following piece of code: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C8F9D79-DD07-4B74-ACC3-BB2752B072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77659" y="1742027"/>
            <a:ext cx="2133600" cy="1104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5AACE6-DE71-4492-B366-471D2C7057CD}"/>
              </a:ext>
            </a:extLst>
          </p:cNvPr>
          <p:cNvSpPr txBox="1"/>
          <p:nvPr/>
        </p:nvSpPr>
        <p:spPr>
          <a:xfrm>
            <a:off x="2496838" y="2977030"/>
            <a:ext cx="6404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 the symbol table below to show its contents after the lexical analysis stage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D9E145-B35E-4DBC-8EF6-99401DAB7794}"/>
              </a:ext>
            </a:extLst>
          </p:cNvPr>
          <p:cNvPicPr/>
          <p:nvPr/>
        </p:nvPicPr>
        <p:blipFill rotWithShape="1">
          <a:blip r:embed="rId4"/>
          <a:srcRect l="4700" r="4393"/>
          <a:stretch/>
        </p:blipFill>
        <p:spPr>
          <a:xfrm>
            <a:off x="3157064" y="3278206"/>
            <a:ext cx="4234212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4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6125"/>
            <a:ext cx="3625552" cy="1866112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4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4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3109732"/>
            <a:ext cx="2356800" cy="2037604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58" name="Freeform: Shape 4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78100D-CD95-4B89-8473-086F0F1A93C0}"/>
              </a:ext>
            </a:extLst>
          </p:cNvPr>
          <p:cNvSpPr txBox="1"/>
          <p:nvPr/>
        </p:nvSpPr>
        <p:spPr>
          <a:xfrm>
            <a:off x="2344103" y="300401"/>
            <a:ext cx="4470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2403BE-373D-4D37-AD53-DFECF2931E1D}"/>
              </a:ext>
            </a:extLst>
          </p:cNvPr>
          <p:cNvSpPr txBox="1"/>
          <p:nvPr/>
        </p:nvSpPr>
        <p:spPr>
          <a:xfrm>
            <a:off x="1059785" y="995961"/>
            <a:ext cx="76352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sample examination questions on the given worksheet Task 2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10C87DA-4137-42CD-A891-A5C201267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35" y="1974854"/>
            <a:ext cx="2868245" cy="28682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408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8100D-CD95-4B89-8473-086F0F1A93C0}"/>
              </a:ext>
            </a:extLst>
          </p:cNvPr>
          <p:cNvSpPr txBox="1"/>
          <p:nvPr/>
        </p:nvSpPr>
        <p:spPr>
          <a:xfrm>
            <a:off x="480060" y="244026"/>
            <a:ext cx="3276451" cy="14676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>
                <a:latin typeface="+mj-lt"/>
                <a:ea typeface="+mj-ea"/>
                <a:cs typeface="+mj-cs"/>
              </a:rPr>
              <a:t>Reference</a:t>
            </a:r>
          </a:p>
        </p:txBody>
      </p:sp>
      <p:sp>
        <p:nvSpPr>
          <p:cNvPr id="6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  <a:gd name="connsiteX0" fmla="*/ 0 w 2606040"/>
              <a:gd name="connsiteY0" fmla="*/ 0 h 13716"/>
              <a:gd name="connsiteX1" fmla="*/ 599389 w 2606040"/>
              <a:gd name="connsiteY1" fmla="*/ 0 h 13716"/>
              <a:gd name="connsiteX2" fmla="*/ 1303020 w 2606040"/>
              <a:gd name="connsiteY2" fmla="*/ 0 h 13716"/>
              <a:gd name="connsiteX3" fmla="*/ 1876349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80590 w 2606040"/>
              <a:gd name="connsiteY6" fmla="*/ 13716 h 13716"/>
              <a:gd name="connsiteX7" fmla="*/ 1276960 w 2606040"/>
              <a:gd name="connsiteY7" fmla="*/ 13716 h 13716"/>
              <a:gd name="connsiteX8" fmla="*/ 65151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5838" y="5689"/>
                  <a:pt x="2605775" y="8075"/>
                  <a:pt x="2606040" y="13716"/>
                </a:cubicBezTo>
                <a:cubicBezTo>
                  <a:pt x="2260204" y="24770"/>
                  <a:pt x="2175708" y="1042"/>
                  <a:pt x="1902409" y="13716"/>
                </a:cubicBezTo>
                <a:cubicBezTo>
                  <a:pt x="1638502" y="36492"/>
                  <a:pt x="1460923" y="-20841"/>
                  <a:pt x="1276960" y="13716"/>
                </a:cubicBezTo>
                <a:cubicBezTo>
                  <a:pt x="1057717" y="9789"/>
                  <a:pt x="867956" y="-2252"/>
                  <a:pt x="677570" y="13716"/>
                </a:cubicBezTo>
                <a:cubicBezTo>
                  <a:pt x="457951" y="28801"/>
                  <a:pt x="189752" y="50816"/>
                  <a:pt x="0" y="13716"/>
                </a:cubicBezTo>
                <a:cubicBezTo>
                  <a:pt x="468" y="10483"/>
                  <a:pt x="836" y="5117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7080" y="4836"/>
                  <a:pt x="2606317" y="7740"/>
                  <a:pt x="2606040" y="13716"/>
                </a:cubicBezTo>
                <a:cubicBezTo>
                  <a:pt x="2347059" y="-1948"/>
                  <a:pt x="2192004" y="4234"/>
                  <a:pt x="1980590" y="13716"/>
                </a:cubicBezTo>
                <a:cubicBezTo>
                  <a:pt x="1783984" y="-14317"/>
                  <a:pt x="1487673" y="41336"/>
                  <a:pt x="1276960" y="13716"/>
                </a:cubicBezTo>
                <a:cubicBezTo>
                  <a:pt x="1087111" y="-41823"/>
                  <a:pt x="879204" y="42195"/>
                  <a:pt x="651510" y="13716"/>
                </a:cubicBezTo>
                <a:cubicBezTo>
                  <a:pt x="430798" y="-32336"/>
                  <a:pt x="132889" y="-38039"/>
                  <a:pt x="0" y="13716"/>
                </a:cubicBezTo>
                <a:cubicBezTo>
                  <a:pt x="1109" y="8984"/>
                  <a:pt x="330" y="5748"/>
                  <a:pt x="0" y="0"/>
                </a:cubicBezTo>
                <a:close/>
              </a:path>
              <a:path w="2606040" h="13716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5859" y="5467"/>
                  <a:pt x="2605677" y="7416"/>
                  <a:pt x="2606040" y="13716"/>
                </a:cubicBezTo>
                <a:cubicBezTo>
                  <a:pt x="2234648" y="22404"/>
                  <a:pt x="2180202" y="-14933"/>
                  <a:pt x="1902409" y="13716"/>
                </a:cubicBezTo>
                <a:cubicBezTo>
                  <a:pt x="1635562" y="42622"/>
                  <a:pt x="1477339" y="222"/>
                  <a:pt x="1276960" y="13716"/>
                </a:cubicBezTo>
                <a:cubicBezTo>
                  <a:pt x="1058094" y="62350"/>
                  <a:pt x="904206" y="-25208"/>
                  <a:pt x="677570" y="13716"/>
                </a:cubicBezTo>
                <a:cubicBezTo>
                  <a:pt x="485746" y="10141"/>
                  <a:pt x="195925" y="28433"/>
                  <a:pt x="0" y="13716"/>
                </a:cubicBezTo>
                <a:cubicBezTo>
                  <a:pt x="406" y="10107"/>
                  <a:pt x="891" y="45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3716"/>
                      <a:gd name="connsiteX1" fmla="*/ 625450 w 2606040"/>
                      <a:gd name="connsiteY1" fmla="*/ 0 h 13716"/>
                      <a:gd name="connsiteX2" fmla="*/ 1224839 w 2606040"/>
                      <a:gd name="connsiteY2" fmla="*/ 0 h 13716"/>
                      <a:gd name="connsiteX3" fmla="*/ 1824228 w 2606040"/>
                      <a:gd name="connsiteY3" fmla="*/ 0 h 13716"/>
                      <a:gd name="connsiteX4" fmla="*/ 2606040 w 2606040"/>
                      <a:gd name="connsiteY4" fmla="*/ 0 h 13716"/>
                      <a:gd name="connsiteX5" fmla="*/ 2606040 w 2606040"/>
                      <a:gd name="connsiteY5" fmla="*/ 13716 h 13716"/>
                      <a:gd name="connsiteX6" fmla="*/ 1902409 w 2606040"/>
                      <a:gd name="connsiteY6" fmla="*/ 13716 h 13716"/>
                      <a:gd name="connsiteX7" fmla="*/ 1276960 w 2606040"/>
                      <a:gd name="connsiteY7" fmla="*/ 13716 h 13716"/>
                      <a:gd name="connsiteX8" fmla="*/ 677570 w 2606040"/>
                      <a:gd name="connsiteY8" fmla="*/ 13716 h 13716"/>
                      <a:gd name="connsiteX9" fmla="*/ 0 w 2606040"/>
                      <a:gd name="connsiteY9" fmla="*/ 13716 h 13716"/>
                      <a:gd name="connsiteX10" fmla="*/ 0 w 2606040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3716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690" y="5728"/>
                          <a:pt x="2605650" y="7624"/>
                          <a:pt x="2606040" y="13716"/>
                        </a:cubicBezTo>
                        <a:cubicBezTo>
                          <a:pt x="2256758" y="26838"/>
                          <a:pt x="2173673" y="-17450"/>
                          <a:pt x="1902409" y="13716"/>
                        </a:cubicBezTo>
                        <a:cubicBezTo>
                          <a:pt x="1631145" y="44882"/>
                          <a:pt x="1461378" y="894"/>
                          <a:pt x="1276960" y="13716"/>
                        </a:cubicBezTo>
                        <a:cubicBezTo>
                          <a:pt x="1092542" y="26538"/>
                          <a:pt x="890442" y="8641"/>
                          <a:pt x="677570" y="13716"/>
                        </a:cubicBezTo>
                        <a:cubicBezTo>
                          <a:pt x="464698" y="18792"/>
                          <a:pt x="187648" y="31265"/>
                          <a:pt x="0" y="13716"/>
                        </a:cubicBezTo>
                        <a:cubicBezTo>
                          <a:pt x="-302" y="10335"/>
                          <a:pt x="417" y="4724"/>
                          <a:pt x="0" y="0"/>
                        </a:cubicBezTo>
                        <a:close/>
                      </a:path>
                      <a:path w="2606040" h="13716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6569" y="5071"/>
                          <a:pt x="2606315" y="7437"/>
                          <a:pt x="2606040" y="13716"/>
                        </a:cubicBezTo>
                        <a:cubicBezTo>
                          <a:pt x="2393024" y="-2332"/>
                          <a:pt x="2191161" y="34687"/>
                          <a:pt x="1980590" y="13716"/>
                        </a:cubicBezTo>
                        <a:cubicBezTo>
                          <a:pt x="1770019" y="-7255"/>
                          <a:pt x="1476440" y="31542"/>
                          <a:pt x="1276960" y="13716"/>
                        </a:cubicBezTo>
                        <a:cubicBezTo>
                          <a:pt x="1077480" y="-4110"/>
                          <a:pt x="880988" y="37553"/>
                          <a:pt x="651510" y="13716"/>
                        </a:cubicBezTo>
                        <a:cubicBezTo>
                          <a:pt x="422032" y="-10121"/>
                          <a:pt x="130744" y="-6519"/>
                          <a:pt x="0" y="13716"/>
                        </a:cubicBezTo>
                        <a:cubicBezTo>
                          <a:pt x="198" y="8947"/>
                          <a:pt x="304" y="52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44C53E-28C1-460B-B170-731EC09B32B4}"/>
              </a:ext>
            </a:extLst>
          </p:cNvPr>
          <p:cNvSpPr txBox="1"/>
          <p:nvPr/>
        </p:nvSpPr>
        <p:spPr>
          <a:xfrm>
            <a:off x="296260" y="2334742"/>
            <a:ext cx="3786530" cy="2490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hlinkClick r:id="rId3"/>
              </a:rPr>
              <a:t>https://ecomputernotes.com/compiler-design/phases-of-compiler#Error_Handling</a:t>
            </a:r>
            <a:r>
              <a:rPr lang="en-US" sz="1700" dirty="0"/>
              <a:t> 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AB027A10-E79B-4568-A698-40817B854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04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65877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3310" y="61789"/>
            <a:ext cx="5249965" cy="995385"/>
          </a:xfrm>
        </p:spPr>
        <p:txBody>
          <a:bodyPr anchor="ctr">
            <a:normAutofit/>
          </a:bodyPr>
          <a:lstStyle/>
          <a:p>
            <a:r>
              <a:rPr lang="en-US" sz="3900" b="1" dirty="0">
                <a:solidFill>
                  <a:schemeClr val="tx2"/>
                </a:solidFill>
              </a:rPr>
              <a:t>Objectives</a:t>
            </a:r>
            <a:endParaRPr lang="en-US" sz="39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32502"/>
            <a:ext cx="3872284" cy="199310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3109732"/>
            <a:ext cx="2356800" cy="2037604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71B62A-B22E-4C02-90CA-822C2CBED1D7}"/>
              </a:ext>
            </a:extLst>
          </p:cNvPr>
          <p:cNvSpPr txBox="1"/>
          <p:nvPr/>
        </p:nvSpPr>
        <p:spPr>
          <a:xfrm>
            <a:off x="1253086" y="1350110"/>
            <a:ext cx="6719020" cy="2638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the end of the lesson students should be able to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what is meant by the symbol table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 the purpose of the symbol table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example of the symbol table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Solve problem relating to the symbol table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Describe the error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handling process in compiling a program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43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700" y="2988"/>
            <a:ext cx="7032474" cy="51435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0" y="2988"/>
            <a:ext cx="7329573" cy="51435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78100D-CD95-4B89-8473-086F0F1A93C0}"/>
              </a:ext>
            </a:extLst>
          </p:cNvPr>
          <p:cNvSpPr txBox="1"/>
          <p:nvPr/>
        </p:nvSpPr>
        <p:spPr>
          <a:xfrm>
            <a:off x="1941628" y="1095321"/>
            <a:ext cx="4540937" cy="1790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Error Handling</a:t>
            </a:r>
            <a:endParaRPr lang="en-US" sz="39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3116"/>
            <a:ext cx="1886210" cy="1630749"/>
            <a:chOff x="-305" y="-4155"/>
            <a:chExt cx="2514948" cy="2174333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264295" y="3512749"/>
            <a:ext cx="1886211" cy="1630750"/>
            <a:chOff x="-305" y="-4155"/>
            <a:chExt cx="2514948" cy="2174333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106025-6C3A-4EF6-B4BF-45739F9F6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43" y="2571750"/>
            <a:ext cx="1899991" cy="181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6125"/>
            <a:ext cx="3625552" cy="1866112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36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37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38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3109732"/>
            <a:ext cx="2356800" cy="2037604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E8C5A42-7866-4B4C-9AF0-12DEDE82C317}"/>
              </a:ext>
            </a:extLst>
          </p:cNvPr>
          <p:cNvSpPr txBox="1"/>
          <p:nvPr/>
        </p:nvSpPr>
        <p:spPr>
          <a:xfrm>
            <a:off x="1271491" y="85699"/>
            <a:ext cx="717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effectLst/>
                <a:latin typeface="Bookman Old Style" panose="02050604050505020204" pitchFamily="18" charset="0"/>
              </a:rPr>
              <a:t>Error Handling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92AA8-B7D6-4713-8A3B-97F859432F99}"/>
              </a:ext>
            </a:extLst>
          </p:cNvPr>
          <p:cNvSpPr txBox="1"/>
          <p:nvPr/>
        </p:nvSpPr>
        <p:spPr>
          <a:xfrm>
            <a:off x="112207" y="608919"/>
            <a:ext cx="5636333" cy="458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effectLst/>
                <a:latin typeface="Bookman Old Style" panose="02050604050505020204" pitchFamily="18" charset="0"/>
              </a:rPr>
              <a:t>Each phase can encounter errors. After detecting an error, a phase must handle the error so that compilation can proceed.</a:t>
            </a:r>
          </a:p>
          <a:p>
            <a:pPr marL="285750" indent="-285750" algn="l">
              <a:lnSpc>
                <a:spcPct val="150000"/>
              </a:lnSpc>
              <a:buClr>
                <a:srgbClr val="EA4B04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effectLst/>
                <a:latin typeface="Bookman Old Style" panose="02050604050505020204" pitchFamily="18" charset="0"/>
              </a:rPr>
              <a:t>In lexical analysis, errors occur in separation of tokens.</a:t>
            </a:r>
          </a:p>
          <a:p>
            <a:pPr marL="285750" indent="-285750" algn="l">
              <a:lnSpc>
                <a:spcPct val="150000"/>
              </a:lnSpc>
              <a:buClr>
                <a:srgbClr val="EA4B04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effectLst/>
                <a:latin typeface="Bookman Old Style" panose="02050604050505020204" pitchFamily="18" charset="0"/>
              </a:rPr>
              <a:t>In syntax analysis, errors occur during construction of syntax tree.</a:t>
            </a:r>
          </a:p>
          <a:p>
            <a:pPr marL="285750" indent="-285750" algn="l">
              <a:lnSpc>
                <a:spcPct val="150000"/>
              </a:lnSpc>
              <a:buClr>
                <a:srgbClr val="EA4B04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effectLst/>
                <a:latin typeface="Bookman Old Style" panose="02050604050505020204" pitchFamily="18" charset="0"/>
              </a:rPr>
              <a:t>In semantic analysis, errors may occur at the following cases:</a:t>
            </a:r>
          </a:p>
          <a:p>
            <a:pPr marL="742950" lvl="1" indent="-285750">
              <a:lnSpc>
                <a:spcPct val="150000"/>
              </a:lnSpc>
              <a:buClr>
                <a:srgbClr val="EA4B04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effectLst/>
                <a:latin typeface="Bookman Old Style" panose="02050604050505020204" pitchFamily="18" charset="0"/>
              </a:rPr>
              <a:t>When the compiler detects constructs that have right syntactic structure but no meaning</a:t>
            </a:r>
          </a:p>
          <a:p>
            <a:pPr marL="742950" lvl="1" indent="-285750">
              <a:lnSpc>
                <a:spcPct val="150000"/>
              </a:lnSpc>
              <a:buClr>
                <a:srgbClr val="EA4B04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effectLst/>
                <a:latin typeface="Bookman Old Style" panose="02050604050505020204" pitchFamily="18" charset="0"/>
              </a:rPr>
              <a:t>During type conversion.</a:t>
            </a:r>
          </a:p>
          <a:p>
            <a:pPr marL="285750" lvl="1" indent="-285750">
              <a:lnSpc>
                <a:spcPct val="150000"/>
              </a:lnSpc>
              <a:buClr>
                <a:srgbClr val="EA4B04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Bookman Old Style" panose="02050604050505020204" pitchFamily="18" charset="0"/>
              </a:rPr>
              <a:t>In code optimization, errors occur when the result is affected by the optimization. </a:t>
            </a:r>
          </a:p>
          <a:p>
            <a:pPr marL="285750" lvl="1" indent="-285750">
              <a:lnSpc>
                <a:spcPct val="150000"/>
              </a:lnSpc>
              <a:buClr>
                <a:srgbClr val="EA4B04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latin typeface="Bookman Old Style" panose="02050604050505020204" pitchFamily="18" charset="0"/>
              </a:rPr>
              <a:t>In code generation, it shows error when code is missing</a:t>
            </a:r>
          </a:p>
          <a:p>
            <a:pPr lvl="1">
              <a:lnSpc>
                <a:spcPct val="150000"/>
              </a:lnSpc>
              <a:buClr>
                <a:srgbClr val="EA4B04"/>
              </a:buClr>
            </a:pPr>
            <a:endParaRPr lang="en-US" sz="1400" dirty="0">
              <a:effectLst/>
              <a:latin typeface="Bookman Old Style" panose="020506040505050202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DE67F7A-B394-46FE-B3AF-5D34C5D40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4" t="11005" b="5781"/>
          <a:stretch/>
        </p:blipFill>
        <p:spPr>
          <a:xfrm>
            <a:off x="5640935" y="819086"/>
            <a:ext cx="3359510" cy="379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0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8C5A42-7866-4B4C-9AF0-12DEDE82C317}"/>
              </a:ext>
            </a:extLst>
          </p:cNvPr>
          <p:cNvSpPr txBox="1"/>
          <p:nvPr/>
        </p:nvSpPr>
        <p:spPr>
          <a:xfrm>
            <a:off x="479161" y="479394"/>
            <a:ext cx="2678858" cy="2680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Complier Design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Symbol Table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D4E4CC-54CA-4B06-A9DD-0ACF5A780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89" y="1190573"/>
            <a:ext cx="4673357" cy="28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1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6125"/>
            <a:ext cx="3625552" cy="1866112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4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4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3109732"/>
            <a:ext cx="2356800" cy="2037604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58" name="Freeform: Shape 4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78100D-CD95-4B89-8473-086F0F1A93C0}"/>
              </a:ext>
            </a:extLst>
          </p:cNvPr>
          <p:cNvSpPr txBox="1"/>
          <p:nvPr/>
        </p:nvSpPr>
        <p:spPr>
          <a:xfrm>
            <a:off x="2441683" y="95184"/>
            <a:ext cx="4470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exactly is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SymbolTable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2403BE-373D-4D37-AD53-DFECF2931E1D}"/>
              </a:ext>
            </a:extLst>
          </p:cNvPr>
          <p:cNvSpPr txBox="1"/>
          <p:nvPr/>
        </p:nvSpPr>
        <p:spPr>
          <a:xfrm>
            <a:off x="293998" y="879963"/>
            <a:ext cx="8555773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 Table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are data structures that are used by the compilers to hold information about source program constructs.</a:t>
            </a:r>
          </a:p>
          <a:p>
            <a:pPr>
              <a:lnSpc>
                <a:spcPct val="200000"/>
              </a:lnSpc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 important because it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Declares the identifiers that appear in the program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identifiers that may appear in many places of the program text</a:t>
            </a:r>
          </a:p>
          <a:p>
            <a:pPr>
              <a:lnSpc>
                <a:spcPct val="200000"/>
              </a:lnSpc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symbol table is used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the compiler to achieve compile time efficiency.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7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3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6125"/>
            <a:ext cx="3625552" cy="1866112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4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4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3109732"/>
            <a:ext cx="2356800" cy="2037604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58" name="Freeform: Shape 4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78100D-CD95-4B89-8473-086F0F1A93C0}"/>
              </a:ext>
            </a:extLst>
          </p:cNvPr>
          <p:cNvSpPr txBox="1"/>
          <p:nvPr/>
        </p:nvSpPr>
        <p:spPr>
          <a:xfrm>
            <a:off x="2441683" y="95184"/>
            <a:ext cx="4470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2403BE-373D-4D37-AD53-DFECF2931E1D}"/>
              </a:ext>
            </a:extLst>
          </p:cNvPr>
          <p:cNvSpPr txBox="1"/>
          <p:nvPr/>
        </p:nvSpPr>
        <p:spPr>
          <a:xfrm>
            <a:off x="293998" y="879963"/>
            <a:ext cx="504152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complier set up a symbol table at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lexical analysis stage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different variables in the program and fill in information about the symbol later during semantic analysis when more information about the variable is known.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symbol table is used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the compiler to achieve compile time efficiency.</a:t>
            </a:r>
          </a:p>
          <a:p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057FCD-B4D8-4A8D-8582-3461F05FC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03" y="1167360"/>
            <a:ext cx="2748690" cy="33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9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32502"/>
            <a:ext cx="3872284" cy="199310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3109732"/>
            <a:ext cx="2356800" cy="2037604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Symbol table _ Compiler Design _ Lec-45 _ Bhanu Priya">
            <a:hlinkClick r:id="" action="ppaction://media"/>
            <a:extLst>
              <a:ext uri="{FF2B5EF4-FFF2-40B4-BE49-F238E27FC236}">
                <a16:creationId xmlns:a16="http://schemas.microsoft.com/office/drawing/2014/main" id="{4FDF6C3B-62F2-4E94-A57A-7D294C478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965" y="281175"/>
            <a:ext cx="7940660" cy="45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0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3672" y="-32502"/>
            <a:ext cx="3872284" cy="199310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793706" y="3109732"/>
            <a:ext cx="2356800" cy="2037604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81881-2D55-4A4B-AFD8-7B7E499CDF96}"/>
              </a:ext>
            </a:extLst>
          </p:cNvPr>
          <p:cNvSpPr txBox="1">
            <a:spLocks/>
          </p:cNvSpPr>
          <p:nvPr/>
        </p:nvSpPr>
        <p:spPr>
          <a:xfrm>
            <a:off x="448965" y="824197"/>
            <a:ext cx="8018829" cy="12074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</a:rPr>
              <a:t>Symbol Table Sample Examination Questions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1EB8C44-33D1-4945-B799-B3F28406B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2464187"/>
            <a:ext cx="2104720" cy="2104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CA600AC-D440-475B-A507-450FC0F93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95" y="2553568"/>
            <a:ext cx="1985165" cy="1985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6382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</TotalTime>
  <Words>427</Words>
  <Application>Microsoft Office PowerPoint</Application>
  <PresentationFormat>On-screen Show (16:9)</PresentationFormat>
  <Paragraphs>42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Bookman Old Style</vt:lpstr>
      <vt:lpstr>Calibri</vt:lpstr>
      <vt:lpstr>Courier New</vt:lpstr>
      <vt:lpstr>Symbol</vt:lpstr>
      <vt:lpstr>Times New Roman</vt:lpstr>
      <vt:lpstr>Wingdings</vt:lpstr>
      <vt:lpstr>Office Theme</vt:lpstr>
      <vt:lpstr>Program Compilation Symbol Table and Error Handing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this question, you are shown pseudocode in place of a real high-level language. A compiler uses a keyword table and a symbol table.  Part of the keyword table is shown below.  • Tokens for keywords are shown in hexadecimal. • All the keyword tokens are in the range 00 to 5F. 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Compilation Stages</dc:title>
  <dc:creator>Janet Sterling</dc:creator>
  <cp:lastModifiedBy>Janet ReidSterling</cp:lastModifiedBy>
  <cp:revision>30</cp:revision>
  <dcterms:created xsi:type="dcterms:W3CDTF">2020-09-05T16:05:34Z</dcterms:created>
  <dcterms:modified xsi:type="dcterms:W3CDTF">2023-11-11T02:38:50Z</dcterms:modified>
</cp:coreProperties>
</file>